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4" r:id="rId2"/>
    <p:sldId id="259" r:id="rId3"/>
    <p:sldId id="265" r:id="rId4"/>
    <p:sldId id="266" r:id="rId5"/>
    <p:sldId id="267" r:id="rId6"/>
    <p:sldId id="278" r:id="rId7"/>
    <p:sldId id="279" r:id="rId8"/>
    <p:sldId id="280" r:id="rId9"/>
    <p:sldId id="281" r:id="rId10"/>
    <p:sldId id="282" r:id="rId11"/>
    <p:sldId id="283" r:id="rId12"/>
    <p:sldId id="274" r:id="rId13"/>
    <p:sldId id="276" r:id="rId14"/>
    <p:sldId id="277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N" initials="KN" lastIdx="6" clrIdx="0">
    <p:extLst>
      <p:ext uri="{19B8F6BF-5375-455C-9EA6-DF929625EA0E}">
        <p15:presenceInfo xmlns:p15="http://schemas.microsoft.com/office/powerpoint/2012/main" userId="12557fd731040aa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37F"/>
    <a:srgbClr val="A31E24"/>
    <a:srgbClr val="65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F05C5-AE2B-4E1A-9E86-D27678014760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E8804-B690-4AA8-97CE-E48425CB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74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D4066-1893-43DB-A598-B9D1571B6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357"/>
            <a:ext cx="10515600" cy="1325563"/>
          </a:xfrm>
          <a:prstGeom prst="rect">
            <a:avLst/>
          </a:prstGeom>
        </p:spPr>
        <p:txBody>
          <a:bodyPr anchor="t" anchorCtr="0"/>
          <a:lstStyle>
            <a:lvl1pPr>
              <a:defRPr sz="4600">
                <a:solidFill>
                  <a:srgbClr val="650A1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D6700-1389-4895-9ED1-1753C4A72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069"/>
            <a:ext cx="10515600" cy="3957638"/>
          </a:xfrm>
          <a:prstGeom prst="rect">
            <a:avLst/>
          </a:prstGeom>
        </p:spPr>
        <p:txBody>
          <a:bodyPr/>
          <a:lstStyle>
            <a:lvl1pPr marL="280988" indent="-280988">
              <a:buFont typeface="Arial" panose="020B0604020202020204" pitchFamily="34" charset="0"/>
              <a:buChar char="•"/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4A7F87-433B-42B9-85C5-2E6CC28F1EE6}"/>
              </a:ext>
            </a:extLst>
          </p:cNvPr>
          <p:cNvSpPr txBox="1"/>
          <p:nvPr userDrawn="1"/>
        </p:nvSpPr>
        <p:spPr>
          <a:xfrm>
            <a:off x="5104157" y="6453159"/>
            <a:ext cx="198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A31E24"/>
                </a:solidFill>
              </a:rPr>
              <a:t>#</a:t>
            </a:r>
            <a:r>
              <a:rPr lang="en-US" sz="1400" dirty="0" err="1">
                <a:solidFill>
                  <a:srgbClr val="A31E24"/>
                </a:solidFill>
              </a:rPr>
              <a:t>MicrogridVirtual</a:t>
            </a:r>
            <a:endParaRPr lang="en-US" sz="1400" dirty="0">
              <a:solidFill>
                <a:srgbClr val="A31E24"/>
              </a:solidFill>
              <a:latin typeface="Myriad Pro" panose="020B05030304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1D0B11-FD0F-45A0-8566-07290EA493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5" y="6150279"/>
            <a:ext cx="1621897" cy="6112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21AC78-2256-4184-A1C3-DB61A24E567E}"/>
              </a:ext>
            </a:extLst>
          </p:cNvPr>
          <p:cNvSpPr/>
          <p:nvPr userDrawn="1"/>
        </p:nvSpPr>
        <p:spPr>
          <a:xfrm>
            <a:off x="0" y="6783130"/>
            <a:ext cx="12189131" cy="110405"/>
          </a:xfrm>
          <a:prstGeom prst="rect">
            <a:avLst/>
          </a:prstGeom>
          <a:solidFill>
            <a:srgbClr val="A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1747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eft Tex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A19E-758E-417C-A5EC-5190A8FB6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650A1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DA94595-65A2-4D04-964D-011821F21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39840" y="1715072"/>
            <a:ext cx="5015548" cy="4051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3B17337-A34C-4A48-BBA8-B914155DE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15072"/>
            <a:ext cx="5012373" cy="4051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291F2A-2E9B-426B-B04B-FB54F4D5B538}"/>
              </a:ext>
            </a:extLst>
          </p:cNvPr>
          <p:cNvSpPr txBox="1"/>
          <p:nvPr userDrawn="1"/>
        </p:nvSpPr>
        <p:spPr>
          <a:xfrm>
            <a:off x="5104157" y="6453159"/>
            <a:ext cx="198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A31E24"/>
                </a:solidFill>
              </a:rPr>
              <a:t>#</a:t>
            </a:r>
            <a:r>
              <a:rPr lang="en-US" sz="1400" dirty="0" err="1">
                <a:solidFill>
                  <a:srgbClr val="A31E24"/>
                </a:solidFill>
              </a:rPr>
              <a:t>MicrogridVirtual</a:t>
            </a:r>
            <a:endParaRPr lang="en-US" sz="1400" dirty="0">
              <a:solidFill>
                <a:srgbClr val="A31E24"/>
              </a:solidFill>
              <a:latin typeface="Myriad Pro" panose="020B0503030403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8587CE-7A8A-479A-BEB4-C259E6850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5" y="6150279"/>
            <a:ext cx="1621897" cy="61125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4167233-3F76-463F-B5E5-3FB4A320E28D}"/>
              </a:ext>
            </a:extLst>
          </p:cNvPr>
          <p:cNvSpPr/>
          <p:nvPr userDrawn="1"/>
        </p:nvSpPr>
        <p:spPr>
          <a:xfrm>
            <a:off x="0" y="6783130"/>
            <a:ext cx="12189131" cy="110405"/>
          </a:xfrm>
          <a:prstGeom prst="rect">
            <a:avLst/>
          </a:prstGeom>
          <a:solidFill>
            <a:srgbClr val="A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7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A19E-758E-417C-A5EC-5190A8FB6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650A1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DA94595-65A2-4D04-964D-011821F21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1715072"/>
            <a:ext cx="5015548" cy="4051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1E75E11-1B30-463A-B71A-7619FF547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9840" y="1715072"/>
            <a:ext cx="5012373" cy="4051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882355-EEC5-45A8-AA99-CABA83C6AB52}"/>
              </a:ext>
            </a:extLst>
          </p:cNvPr>
          <p:cNvSpPr txBox="1"/>
          <p:nvPr userDrawn="1"/>
        </p:nvSpPr>
        <p:spPr>
          <a:xfrm>
            <a:off x="5104157" y="6453159"/>
            <a:ext cx="198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A31E24"/>
                </a:solidFill>
              </a:rPr>
              <a:t>#</a:t>
            </a:r>
            <a:r>
              <a:rPr lang="en-US" sz="1400" dirty="0" err="1">
                <a:solidFill>
                  <a:srgbClr val="A31E24"/>
                </a:solidFill>
              </a:rPr>
              <a:t>MicrogridVirtual</a:t>
            </a:r>
            <a:endParaRPr lang="en-US" sz="1400" dirty="0">
              <a:solidFill>
                <a:srgbClr val="A31E24"/>
              </a:solidFill>
              <a:latin typeface="Myriad Pro" panose="020B0503030403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CA5A6-3F09-44F3-94E2-DAD4093504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5" y="6150279"/>
            <a:ext cx="1621897" cy="6112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D5A2C93-42F5-4EAD-87AE-5FD321F81672}"/>
              </a:ext>
            </a:extLst>
          </p:cNvPr>
          <p:cNvSpPr/>
          <p:nvPr userDrawn="1"/>
        </p:nvSpPr>
        <p:spPr>
          <a:xfrm>
            <a:off x="0" y="6783130"/>
            <a:ext cx="12189131" cy="110405"/>
          </a:xfrm>
          <a:prstGeom prst="rect">
            <a:avLst/>
          </a:prstGeom>
          <a:solidFill>
            <a:srgbClr val="A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92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52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72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CDC128C-FFB7-4B9D-B756-57B13E8A4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3620"/>
          <a:stretch/>
        </p:blipFill>
        <p:spPr>
          <a:xfrm>
            <a:off x="0" y="-6066"/>
            <a:ext cx="12189130" cy="32006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26DBA8-EFCB-4CA1-848B-6E19B9773A31}"/>
              </a:ext>
            </a:extLst>
          </p:cNvPr>
          <p:cNvSpPr/>
          <p:nvPr/>
        </p:nvSpPr>
        <p:spPr>
          <a:xfrm>
            <a:off x="0" y="6783130"/>
            <a:ext cx="12189131" cy="110405"/>
          </a:xfrm>
          <a:prstGeom prst="rect">
            <a:avLst/>
          </a:prstGeom>
          <a:solidFill>
            <a:srgbClr val="A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F16961-852E-4851-A33C-C02E4E8DA7DC}"/>
              </a:ext>
            </a:extLst>
          </p:cNvPr>
          <p:cNvSpPr txBox="1"/>
          <p:nvPr/>
        </p:nvSpPr>
        <p:spPr>
          <a:xfrm>
            <a:off x="591095" y="4006171"/>
            <a:ext cx="112036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5400" dirty="0">
                <a:solidFill>
                  <a:srgbClr val="650A11"/>
                </a:solidFill>
                <a:latin typeface="Myriad Pro" panose="020B0503030403020204" pitchFamily="34" charset="0"/>
              </a:rPr>
              <a:t>Electrifying and Microgridding Transportation Systems</a:t>
            </a:r>
          </a:p>
          <a:p>
            <a:pPr>
              <a:spcAft>
                <a:spcPts val="1200"/>
              </a:spcAft>
            </a:pPr>
            <a:r>
              <a:rPr lang="en-US" sz="3600" i="1" dirty="0">
                <a:solidFill>
                  <a:srgbClr val="650A11"/>
                </a:solidFill>
                <a:latin typeface="Myriad Pro" panose="020B0503030403020204" pitchFamily="34" charset="0"/>
              </a:rPr>
              <a:t>A Natural Pairing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A6BAF0-B579-4571-A350-8AB772E3F898}"/>
              </a:ext>
            </a:extLst>
          </p:cNvPr>
          <p:cNvGrpSpPr/>
          <p:nvPr/>
        </p:nvGrpSpPr>
        <p:grpSpPr>
          <a:xfrm>
            <a:off x="6504167" y="389616"/>
            <a:ext cx="5518205" cy="2465906"/>
            <a:chOff x="3635678" y="4764081"/>
            <a:chExt cx="4547287" cy="177937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185999C-0189-4419-9FAA-AEE47F371E84}"/>
                </a:ext>
              </a:extLst>
            </p:cNvPr>
            <p:cNvSpPr/>
            <p:nvPr/>
          </p:nvSpPr>
          <p:spPr>
            <a:xfrm>
              <a:off x="3635678" y="4764081"/>
              <a:ext cx="4547287" cy="1779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31E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0C2B45-78F3-4A58-99E0-F35D82C8D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3302" y="5014593"/>
              <a:ext cx="3652015" cy="137637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3444CA5-9B87-4AD3-8C43-74916F2AF3F8}"/>
              </a:ext>
            </a:extLst>
          </p:cNvPr>
          <p:cNvSpPr/>
          <p:nvPr/>
        </p:nvSpPr>
        <p:spPr>
          <a:xfrm>
            <a:off x="-81" y="3200549"/>
            <a:ext cx="12189131" cy="110405"/>
          </a:xfrm>
          <a:prstGeom prst="rect">
            <a:avLst/>
          </a:prstGeom>
          <a:solidFill>
            <a:srgbClr val="A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32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4135C-1AA0-4677-B9BD-8491182C1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D3C88-C948-4691-BCEF-FB84469DD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069"/>
            <a:ext cx="5458097" cy="3957638"/>
          </a:xfrm>
        </p:spPr>
        <p:txBody>
          <a:bodyPr/>
          <a:lstStyle/>
          <a:p>
            <a:r>
              <a:rPr lang="en-US" dirty="0"/>
              <a:t>Follow a proven process</a:t>
            </a:r>
          </a:p>
          <a:p>
            <a:r>
              <a:rPr lang="en-US" dirty="0"/>
              <a:t>Address the power, digital, and finance aspects</a:t>
            </a:r>
          </a:p>
          <a:p>
            <a:r>
              <a:rPr lang="en-US" dirty="0"/>
              <a:t>Address energy costs, resiliency, and sustainability by leveraging a microgrid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474827-DA4E-424F-8C28-940B8D61FA1C}"/>
              </a:ext>
            </a:extLst>
          </p:cNvPr>
          <p:cNvSpPr txBox="1"/>
          <p:nvPr/>
        </p:nvSpPr>
        <p:spPr>
          <a:xfrm>
            <a:off x="7353300" y="6448425"/>
            <a:ext cx="4159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Speaker: Kevin Self, Schneider Electric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6266B4-6727-4485-9E02-C21C404D9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94" y="1598231"/>
            <a:ext cx="5201444" cy="34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89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056CE-C02A-47A7-8A99-32980EE7F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 / Recommendations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45588-3A1E-4CFD-BB8F-4F58EFB9C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47932"/>
            <a:ext cx="5012373" cy="4051744"/>
          </a:xfrm>
        </p:spPr>
        <p:txBody>
          <a:bodyPr/>
          <a:lstStyle/>
          <a:p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Feasibility Analysis should be your first step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Investigate EaaS vs utilizing CAPEX (Is it ownership or control you seek?)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Align with partners that can reduce your risk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55B98A1-D44C-4897-BF06-76A00A8A84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9" r="15199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D5FCD-167B-411A-910E-3A9381CA57EA}"/>
              </a:ext>
            </a:extLst>
          </p:cNvPr>
          <p:cNvSpPr txBox="1"/>
          <p:nvPr/>
        </p:nvSpPr>
        <p:spPr>
          <a:xfrm>
            <a:off x="11512684" y="6484539"/>
            <a:ext cx="45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1F64877-D8BC-483B-BD00-17A73234595B}" type="slidenum"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/>
              <a:t>11</a:t>
            </a:fld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EDC35-3E1C-4533-ADC0-1F021C22AAB0}"/>
              </a:ext>
            </a:extLst>
          </p:cNvPr>
          <p:cNvSpPr txBox="1"/>
          <p:nvPr/>
        </p:nvSpPr>
        <p:spPr>
          <a:xfrm>
            <a:off x="7353300" y="6448425"/>
            <a:ext cx="4159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Speaker</a:t>
            </a:r>
            <a:r>
              <a:rPr lang="en-US" sz="1200"/>
              <a:t>: Kevin Self, </a:t>
            </a:r>
            <a:r>
              <a:rPr lang="en-US" sz="1200" dirty="0"/>
              <a:t>Schneider Electric</a:t>
            </a:r>
          </a:p>
        </p:txBody>
      </p:sp>
    </p:spTree>
    <p:extLst>
      <p:ext uri="{BB962C8B-B14F-4D97-AF65-F5344CB8AC3E}">
        <p14:creationId xmlns:p14="http://schemas.microsoft.com/office/powerpoint/2010/main" val="2101145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26DBA8-EFCB-4CA1-848B-6E19B9773A31}"/>
              </a:ext>
            </a:extLst>
          </p:cNvPr>
          <p:cNvSpPr/>
          <p:nvPr/>
        </p:nvSpPr>
        <p:spPr>
          <a:xfrm>
            <a:off x="0" y="6783130"/>
            <a:ext cx="12189131" cy="110405"/>
          </a:xfrm>
          <a:prstGeom prst="rect">
            <a:avLst/>
          </a:prstGeom>
          <a:solidFill>
            <a:srgbClr val="A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F16961-852E-4851-A33C-C02E4E8DA7DC}"/>
              </a:ext>
            </a:extLst>
          </p:cNvPr>
          <p:cNvSpPr txBox="1"/>
          <p:nvPr/>
        </p:nvSpPr>
        <p:spPr>
          <a:xfrm>
            <a:off x="1080655" y="3835078"/>
            <a:ext cx="99233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650A11"/>
                </a:solidFill>
                <a:latin typeface="Myriad Pro" panose="020B0503030403020204" pitchFamily="34" charset="0"/>
              </a:rPr>
              <a:t>Ask the Experts: Q&amp;A Session</a:t>
            </a:r>
          </a:p>
          <a:p>
            <a:endParaRPr lang="en-US" sz="2400" dirty="0">
              <a:solidFill>
                <a:srgbClr val="650A11"/>
              </a:solidFill>
              <a:latin typeface="Myriad Pro" panose="020B0503030403020204" pitchFamily="34" charset="0"/>
            </a:endParaRPr>
          </a:p>
          <a:p>
            <a:r>
              <a:rPr lang="en-US" sz="2400" dirty="0">
                <a:solidFill>
                  <a:srgbClr val="650A11"/>
                </a:solidFill>
                <a:latin typeface="Myriad Pro" panose="020B0503030403020204" pitchFamily="34" charset="0"/>
              </a:rPr>
              <a:t>Type your questions in to the Q&amp;A box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40B130-2684-4A99-9E7A-700715C2F9FB}"/>
              </a:ext>
            </a:extLst>
          </p:cNvPr>
          <p:cNvSpPr txBox="1"/>
          <p:nvPr/>
        </p:nvSpPr>
        <p:spPr>
          <a:xfrm>
            <a:off x="9118949" y="5811999"/>
            <a:ext cx="338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50A11"/>
                </a:solidFill>
              </a:rPr>
              <a:t>#</a:t>
            </a:r>
            <a:r>
              <a:rPr lang="en-US" sz="2800" dirty="0" err="1">
                <a:solidFill>
                  <a:srgbClr val="650A11"/>
                </a:solidFill>
              </a:rPr>
              <a:t>MicrogridVirtual</a:t>
            </a:r>
            <a:endParaRPr lang="en-US" sz="2800" dirty="0">
              <a:solidFill>
                <a:srgbClr val="650A11"/>
              </a:solidFill>
              <a:latin typeface="Myriad Pro" panose="020B0503030403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03974E-0377-48DF-ACEB-8C39021604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3620"/>
          <a:stretch/>
        </p:blipFill>
        <p:spPr>
          <a:xfrm>
            <a:off x="0" y="-6066"/>
            <a:ext cx="12189130" cy="320063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BD13C24-B30E-4BD1-9BF8-02A3332B57E5}"/>
              </a:ext>
            </a:extLst>
          </p:cNvPr>
          <p:cNvSpPr/>
          <p:nvPr/>
        </p:nvSpPr>
        <p:spPr>
          <a:xfrm>
            <a:off x="-81" y="3200549"/>
            <a:ext cx="12189131" cy="110405"/>
          </a:xfrm>
          <a:prstGeom prst="rect">
            <a:avLst/>
          </a:prstGeom>
          <a:solidFill>
            <a:srgbClr val="A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22F9C2-2D0E-4B68-A3B0-D4C7F18DEB95}"/>
              </a:ext>
            </a:extLst>
          </p:cNvPr>
          <p:cNvGrpSpPr/>
          <p:nvPr/>
        </p:nvGrpSpPr>
        <p:grpSpPr>
          <a:xfrm>
            <a:off x="6504167" y="389616"/>
            <a:ext cx="5518205" cy="2465906"/>
            <a:chOff x="3635678" y="4764081"/>
            <a:chExt cx="4547287" cy="177937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8BD29A-7119-4866-8E46-3AF76271C61A}"/>
                </a:ext>
              </a:extLst>
            </p:cNvPr>
            <p:cNvSpPr/>
            <p:nvPr/>
          </p:nvSpPr>
          <p:spPr>
            <a:xfrm>
              <a:off x="3635678" y="4764081"/>
              <a:ext cx="4547287" cy="1779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31E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8D0758-82DF-459E-A107-C0F9BDAB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3302" y="5014593"/>
              <a:ext cx="3652015" cy="1376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4643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056CE-C02A-47A7-8A99-32980EE7F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Microgrid Knowledge Virtual Conference Resource Library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45588-3A1E-4CFD-BB8F-4F58EFB9C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/>
              <a:t>Recommended Resources</a:t>
            </a:r>
          </a:p>
          <a:p>
            <a:endParaRPr lang="en-US" sz="2800" dirty="0"/>
          </a:p>
          <a:p>
            <a:r>
              <a:rPr lang="en-US" sz="2800" dirty="0"/>
              <a:t>Microgrid Resource Library</a:t>
            </a:r>
          </a:p>
          <a:p>
            <a:r>
              <a:rPr lang="en-US" sz="1800" dirty="0"/>
              <a:t> Visit - ThinkMicrogrid.com</a:t>
            </a:r>
          </a:p>
          <a:p>
            <a:endParaRPr lang="en-US" sz="2800" dirty="0"/>
          </a:p>
          <a:p>
            <a:r>
              <a:rPr lang="en-US" sz="2800" dirty="0"/>
              <a:t>Network with the MGK Community on LinkedIn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9D7807-4330-4160-A8EE-E9345ED7ED7B}"/>
              </a:ext>
            </a:extLst>
          </p:cNvPr>
          <p:cNvSpPr txBox="1"/>
          <p:nvPr/>
        </p:nvSpPr>
        <p:spPr>
          <a:xfrm>
            <a:off x="11512684" y="6484539"/>
            <a:ext cx="45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1F64877-D8BC-483B-BD00-17A73234595B}" type="slidenum"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/>
              <a:t>13</a:t>
            </a:fld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497C05-4462-408D-9D0E-ADBA0FD1D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9" t="5819" r="4383"/>
          <a:stretch/>
        </p:blipFill>
        <p:spPr>
          <a:xfrm>
            <a:off x="7989904" y="1811043"/>
            <a:ext cx="2317072" cy="30090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4E3C32-4194-41B0-B87B-21196EE23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160" y="2810000"/>
            <a:ext cx="2301439" cy="2956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0534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056CE-C02A-47A7-8A99-32980EE7F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/>
              <a:t>Save the Date: Microgrid 2020 Conference </a:t>
            </a:r>
            <a:br>
              <a:rPr lang="en-US" sz="3600" b="1" dirty="0"/>
            </a:br>
            <a:r>
              <a:rPr lang="en-US" sz="3600" b="1" dirty="0"/>
              <a:t>Nov. 18-20 – Philadelphia, PA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45588-3A1E-4CFD-BB8F-4F58EFB9C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b="1" dirty="0"/>
              <a:t>Transportation Session:  </a:t>
            </a:r>
            <a:r>
              <a:rPr lang="en-US" sz="2800" i="1" dirty="0"/>
              <a:t>Electrifying and Microgridding Planes, Trains and 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Plus 90 speakers in 30+ sessions on best practices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35 exhibitors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Networking opportunities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4E90EF-2FE8-4839-B6B8-3C1790DF1A51}"/>
              </a:ext>
            </a:extLst>
          </p:cNvPr>
          <p:cNvSpPr txBox="1"/>
          <p:nvPr/>
        </p:nvSpPr>
        <p:spPr>
          <a:xfrm>
            <a:off x="11512684" y="6484539"/>
            <a:ext cx="45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1F64877-D8BC-483B-BD00-17A73234595B}" type="slidenum"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/>
              <a:t>14</a:t>
            </a:fld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59E28D-6108-4FF4-8F8B-1F5017AF5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26" y="1690688"/>
            <a:ext cx="4011523" cy="33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4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26DBA8-EFCB-4CA1-848B-6E19B9773A31}"/>
              </a:ext>
            </a:extLst>
          </p:cNvPr>
          <p:cNvSpPr/>
          <p:nvPr/>
        </p:nvSpPr>
        <p:spPr>
          <a:xfrm>
            <a:off x="0" y="6783130"/>
            <a:ext cx="12189131" cy="110405"/>
          </a:xfrm>
          <a:prstGeom prst="rect">
            <a:avLst/>
          </a:prstGeom>
          <a:solidFill>
            <a:srgbClr val="A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F16961-852E-4851-A33C-C02E4E8DA7DC}"/>
              </a:ext>
            </a:extLst>
          </p:cNvPr>
          <p:cNvSpPr txBox="1"/>
          <p:nvPr/>
        </p:nvSpPr>
        <p:spPr>
          <a:xfrm>
            <a:off x="779318" y="3652960"/>
            <a:ext cx="108273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50A11"/>
                </a:solidFill>
                <a:latin typeface="Myriad Pro" panose="020B0503030403020204" pitchFamily="34" charset="0"/>
              </a:rPr>
              <a:t>Thank You!</a:t>
            </a:r>
          </a:p>
          <a:p>
            <a:r>
              <a:rPr lang="en-US" sz="3600" dirty="0">
                <a:solidFill>
                  <a:srgbClr val="650A11"/>
                </a:solidFill>
                <a:latin typeface="Myriad Pro" panose="020B0503030403020204" pitchFamily="34" charset="0"/>
              </a:rPr>
              <a:t>Next Session: </a:t>
            </a:r>
            <a:r>
              <a:rPr lang="en-US" sz="3600" i="1" dirty="0">
                <a:solidFill>
                  <a:srgbClr val="650A11"/>
                </a:solidFill>
                <a:latin typeface="Myriad Pro" panose="020B0503030403020204" pitchFamily="34" charset="0"/>
              </a:rPr>
              <a:t>Will COVID-19 Impact Microgrid Policy Progress? @ 3PM Eastern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40B130-2684-4A99-9E7A-700715C2F9FB}"/>
              </a:ext>
            </a:extLst>
          </p:cNvPr>
          <p:cNvSpPr txBox="1"/>
          <p:nvPr/>
        </p:nvSpPr>
        <p:spPr>
          <a:xfrm>
            <a:off x="9118949" y="5811999"/>
            <a:ext cx="338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50A11"/>
                </a:solidFill>
              </a:rPr>
              <a:t>#</a:t>
            </a:r>
            <a:r>
              <a:rPr lang="en-US" sz="2800" dirty="0" err="1">
                <a:solidFill>
                  <a:srgbClr val="650A11"/>
                </a:solidFill>
              </a:rPr>
              <a:t>MicrogridVirtual</a:t>
            </a:r>
            <a:endParaRPr lang="en-US" sz="2800" dirty="0">
              <a:solidFill>
                <a:srgbClr val="650A11"/>
              </a:solidFill>
              <a:latin typeface="Myriad Pro" panose="020B0503030403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03974E-0377-48DF-ACEB-8C39021604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3620"/>
          <a:stretch/>
        </p:blipFill>
        <p:spPr>
          <a:xfrm>
            <a:off x="0" y="-6066"/>
            <a:ext cx="12189130" cy="320063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BD13C24-B30E-4BD1-9BF8-02A3332B57E5}"/>
              </a:ext>
            </a:extLst>
          </p:cNvPr>
          <p:cNvSpPr/>
          <p:nvPr/>
        </p:nvSpPr>
        <p:spPr>
          <a:xfrm>
            <a:off x="-81" y="3200549"/>
            <a:ext cx="12189131" cy="110405"/>
          </a:xfrm>
          <a:prstGeom prst="rect">
            <a:avLst/>
          </a:prstGeom>
          <a:solidFill>
            <a:srgbClr val="A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22F9C2-2D0E-4B68-A3B0-D4C7F18DEB95}"/>
              </a:ext>
            </a:extLst>
          </p:cNvPr>
          <p:cNvGrpSpPr/>
          <p:nvPr/>
        </p:nvGrpSpPr>
        <p:grpSpPr>
          <a:xfrm>
            <a:off x="6504167" y="389616"/>
            <a:ext cx="5518205" cy="2465906"/>
            <a:chOff x="3635678" y="4764081"/>
            <a:chExt cx="4547287" cy="177937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8BD29A-7119-4866-8E46-3AF76271C61A}"/>
                </a:ext>
              </a:extLst>
            </p:cNvPr>
            <p:cNvSpPr/>
            <p:nvPr/>
          </p:nvSpPr>
          <p:spPr>
            <a:xfrm>
              <a:off x="3635678" y="4764081"/>
              <a:ext cx="4547287" cy="1779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31E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8D0758-82DF-459E-A107-C0F9BDAB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3302" y="5014593"/>
              <a:ext cx="3652015" cy="1376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9755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FC6F61E-A8D2-48AC-B473-EBF350982D47}"/>
              </a:ext>
            </a:extLst>
          </p:cNvPr>
          <p:cNvSpPr/>
          <p:nvPr/>
        </p:nvSpPr>
        <p:spPr>
          <a:xfrm>
            <a:off x="8549196" y="1575274"/>
            <a:ext cx="2963488" cy="3298562"/>
          </a:xfrm>
          <a:prstGeom prst="roundRect">
            <a:avLst/>
          </a:prstGeom>
          <a:solidFill>
            <a:srgbClr val="FCE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9056CE-C02A-47A7-8A99-32980EE7F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45588-3A1E-4CFD-BB8F-4F58EFB9C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15071"/>
            <a:ext cx="7140430" cy="4115457"/>
          </a:xfrm>
        </p:spPr>
        <p:txBody>
          <a:bodyPr/>
          <a:lstStyle/>
          <a:p>
            <a:r>
              <a:rPr lang="en-US" b="1" dirty="0"/>
              <a:t>Moderator: </a:t>
            </a:r>
            <a:r>
              <a:rPr lang="en-US" sz="2400" dirty="0"/>
              <a:t>David Jones (ICF) Manager, Energy Markets and Distributed Resources</a:t>
            </a:r>
          </a:p>
          <a:p>
            <a:endParaRPr lang="en-US" sz="2400" dirty="0"/>
          </a:p>
          <a:p>
            <a:r>
              <a:rPr lang="en-US" b="1" dirty="0"/>
              <a:t>Speakers: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Steve Pullins (AlphaStruxure) Chief Technology Officer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Mike Walton (Burns Engineering, Inc.) Director   Advanced Power Systems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Kevin Self (Schneider Electric) Business Development &amp; Government Affairs</a:t>
            </a:r>
            <a:endParaRPr lang="en-US" sz="18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0BD84A7-5570-4FE9-812F-B5A90B993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55627" y="1716546"/>
            <a:ext cx="2696585" cy="2970864"/>
          </a:xfrm>
        </p:spPr>
        <p:txBody>
          <a:bodyPr/>
          <a:lstStyle/>
          <a:p>
            <a:r>
              <a:rPr lang="en-US" b="1" dirty="0"/>
              <a:t>Resources: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Speaker Bios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Ask the Experts: Q&amp;A at 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Microgrid Resources Library</a:t>
            </a:r>
          </a:p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FF7182-6176-4114-ADAE-7F7CEEC7E9C2}"/>
              </a:ext>
            </a:extLst>
          </p:cNvPr>
          <p:cNvSpPr txBox="1"/>
          <p:nvPr/>
        </p:nvSpPr>
        <p:spPr>
          <a:xfrm>
            <a:off x="11512684" y="6484539"/>
            <a:ext cx="45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1F64877-D8BC-483B-BD00-17A73234595B}" type="slidenum"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/>
              <a:t>2</a:t>
            </a:fld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92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C91C28C4-41A7-43CF-BA8F-E8BD34F6C2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6320" t="3428" r="39094" b="-3428"/>
          <a:stretch/>
        </p:blipFill>
        <p:spPr>
          <a:xfrm>
            <a:off x="6595118" y="2038591"/>
            <a:ext cx="5014913" cy="40528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9056CE-C02A-47A7-8A99-32980EE7F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93" y="344343"/>
            <a:ext cx="11095678" cy="860343"/>
          </a:xfrm>
        </p:spPr>
        <p:txBody>
          <a:bodyPr/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3400" i="1" dirty="0"/>
              <a:t>1) Transformational Microgrids at Major US Transit Hubs</a:t>
            </a:r>
            <a:br>
              <a:rPr lang="en-US" sz="3600" i="1" dirty="0"/>
            </a:br>
            <a:r>
              <a:rPr lang="en-US" sz="1850" i="1" dirty="0">
                <a:solidFill>
                  <a:schemeClr val="tx1"/>
                </a:solidFill>
              </a:rPr>
              <a:t>Steve Pullins, AlphaStruxure – a Carlyle Group and Schneider Electric Company, Chief Technology Officer</a:t>
            </a:r>
            <a:endParaRPr lang="en-US" sz="185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45588-3A1E-4CFD-BB8F-4F58EFB9C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75544"/>
            <a:ext cx="5012373" cy="3430016"/>
          </a:xfrm>
        </p:spPr>
        <p:txBody>
          <a:bodyPr/>
          <a:lstStyle/>
          <a:p>
            <a:r>
              <a:rPr lang="en-US" b="1" dirty="0"/>
              <a:t>Challenges: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Sustainability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Reliability &amp; resilience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Predictable &amp; competitive costs</a:t>
            </a:r>
          </a:p>
          <a:p>
            <a:endParaRPr lang="en-US" sz="2400" dirty="0"/>
          </a:p>
          <a:p>
            <a:r>
              <a:rPr lang="en-US" sz="2400" dirty="0"/>
              <a:t>       …massive need for a </a:t>
            </a:r>
            <a:r>
              <a:rPr lang="en-US" sz="2400" b="1" dirty="0"/>
              <a:t>		transformational 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605694-A2F0-4063-A536-3B77453DCC48}"/>
              </a:ext>
            </a:extLst>
          </p:cNvPr>
          <p:cNvSpPr txBox="1"/>
          <p:nvPr/>
        </p:nvSpPr>
        <p:spPr>
          <a:xfrm>
            <a:off x="11512684" y="6484539"/>
            <a:ext cx="45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1F64877-D8BC-483B-BD00-17A73234595B}" type="slidenum"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/>
              <a:t>3</a:t>
            </a:fld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33E8E2-CBF6-4C04-8ECB-648F7EADA750}"/>
              </a:ext>
            </a:extLst>
          </p:cNvPr>
          <p:cNvSpPr/>
          <p:nvPr/>
        </p:nvSpPr>
        <p:spPr>
          <a:xfrm>
            <a:off x="7802608" y="2364871"/>
            <a:ext cx="3797559" cy="606490"/>
          </a:xfrm>
          <a:prstGeom prst="rect">
            <a:avLst/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Enabling the Airport of the Future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87ECC-ACEF-4DFA-98DC-41A4657C9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11" y="5594595"/>
            <a:ext cx="1942777" cy="26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48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4135C-1AA0-4677-B9BD-8491182C1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D3C88-C948-4691-BCEF-FB84469DD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Options space </a:t>
            </a:r>
            <a:r>
              <a:rPr lang="en-US" sz="2400" dirty="0"/>
              <a:t>– led by the customer’s objectives</a:t>
            </a:r>
            <a:endParaRPr lang="en-US" sz="2400" b="1" dirty="0"/>
          </a:p>
          <a:p>
            <a:r>
              <a:rPr lang="en-US" sz="2400" b="1" dirty="0"/>
              <a:t>Energy as a Service </a:t>
            </a:r>
            <a:r>
              <a:rPr lang="en-US" sz="2400" dirty="0"/>
              <a:t>– an innovative enabling business model</a:t>
            </a:r>
          </a:p>
          <a:p>
            <a:r>
              <a:rPr lang="en-US" sz="2400" b="1" dirty="0"/>
              <a:t>Key </a:t>
            </a:r>
            <a:r>
              <a:rPr lang="en-US" sz="2400" dirty="0"/>
              <a:t>– innovative solar + storage + baseload generation+ eGSE</a:t>
            </a:r>
            <a:r>
              <a:rPr lang="en-US" sz="2000" baseline="30000" dirty="0"/>
              <a:t>1</a:t>
            </a:r>
            <a:r>
              <a:rPr lang="en-US" sz="2400" dirty="0"/>
              <a:t> charging approach paired with offsite renewables</a:t>
            </a:r>
          </a:p>
          <a:p>
            <a:pPr lvl="1"/>
            <a:r>
              <a:rPr lang="en-US" sz="2200" dirty="0"/>
              <a:t>Islanding capabilities </a:t>
            </a:r>
            <a:r>
              <a:rPr lang="en-US" sz="2200" dirty="0">
                <a:sym typeface="Wingdings" panose="05000000000000000000" pitchFamily="2" charset="2"/>
              </a:rPr>
              <a:t>with on-site resources &amp; advanced controls</a:t>
            </a:r>
          </a:p>
          <a:p>
            <a:pPr lvl="1"/>
            <a:r>
              <a:rPr lang="en-US" sz="2200" dirty="0"/>
              <a:t>Real-time optimization through end-to-end digitization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1800" dirty="0"/>
              <a:t>1. eGSE: Electric Ground Support Equipment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21E512-D703-425C-97D1-247146B91E3A}"/>
              </a:ext>
            </a:extLst>
          </p:cNvPr>
          <p:cNvSpPr txBox="1"/>
          <p:nvPr/>
        </p:nvSpPr>
        <p:spPr>
          <a:xfrm>
            <a:off x="11512684" y="6484539"/>
            <a:ext cx="45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1F64877-D8BC-483B-BD00-17A73234595B}" type="slidenum"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/>
              <a:t>4</a:t>
            </a:fld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84900-13AB-4C93-9499-2AD9E4019AC7}"/>
              </a:ext>
            </a:extLst>
          </p:cNvPr>
          <p:cNvSpPr txBox="1"/>
          <p:nvPr/>
        </p:nvSpPr>
        <p:spPr>
          <a:xfrm>
            <a:off x="7353300" y="6448425"/>
            <a:ext cx="4159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Speaker: Steve Pullins, AlphaStruxure</a:t>
            </a:r>
          </a:p>
        </p:txBody>
      </p:sp>
    </p:spTree>
    <p:extLst>
      <p:ext uri="{BB962C8B-B14F-4D97-AF65-F5344CB8AC3E}">
        <p14:creationId xmlns:p14="http://schemas.microsoft.com/office/powerpoint/2010/main" val="2259690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roterra's New Bus Charging System - NEW POWER PROGRESS">
            <a:extLst>
              <a:ext uri="{FF2B5EF4-FFF2-40B4-BE49-F238E27FC236}">
                <a16:creationId xmlns:a16="http://schemas.microsoft.com/office/drawing/2014/main" id="{D9DC6043-99DA-4981-8F87-0841123F09E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6" r="15586"/>
          <a:stretch>
            <a:fillRect/>
          </a:stretch>
        </p:blipFill>
        <p:spPr bwMode="auto">
          <a:xfrm>
            <a:off x="6340475" y="1714500"/>
            <a:ext cx="5014913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9056CE-C02A-47A7-8A99-32980EE7F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361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45588-3A1E-4CFD-BB8F-4F58EFB9C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0515" y="1729587"/>
            <a:ext cx="4615542" cy="405174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Exceeding our client’s sustainability objectives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Stable &amp; affordable power that eliminates economic loss from outages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Reliability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Resilience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As-a-Service means a transformative outcome with risk transfer to EaaS partner and no upfront cost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B6CF8-1EFF-43DF-A6A3-E0D19668565C}"/>
              </a:ext>
            </a:extLst>
          </p:cNvPr>
          <p:cNvSpPr txBox="1"/>
          <p:nvPr/>
        </p:nvSpPr>
        <p:spPr>
          <a:xfrm>
            <a:off x="11512684" y="6484539"/>
            <a:ext cx="45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1F64877-D8BC-483B-BD00-17A73234595B}" type="slidenum"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/>
              <a:t>5</a:t>
            </a:fld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B1D17-4B83-423A-B88E-5B064565967C}"/>
              </a:ext>
            </a:extLst>
          </p:cNvPr>
          <p:cNvSpPr txBox="1"/>
          <p:nvPr/>
        </p:nvSpPr>
        <p:spPr>
          <a:xfrm>
            <a:off x="7353300" y="6448425"/>
            <a:ext cx="4159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Speaker: Steve Pullins, AlphaStruxure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3A1026-DB7B-473A-AD52-00BB30082496}"/>
              </a:ext>
            </a:extLst>
          </p:cNvPr>
          <p:cNvSpPr/>
          <p:nvPr/>
        </p:nvSpPr>
        <p:spPr>
          <a:xfrm>
            <a:off x="7546550" y="1831922"/>
            <a:ext cx="3797559" cy="606490"/>
          </a:xfrm>
          <a:prstGeom prst="rect">
            <a:avLst/>
          </a:prstGeom>
          <a:solidFill>
            <a:schemeClr val="accent1">
              <a:lumMod val="5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Electrifying Transportation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F7979E-9B0D-4F08-9892-2829B08E6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092" y="5420975"/>
            <a:ext cx="1942777" cy="26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65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F3E566-3FF7-4D62-8853-FE3791BAA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4" b="4150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02F5B70-C800-4139-8C97-654B04DFC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813" y="3727381"/>
            <a:ext cx="11358881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/>
              <a:t>Atlanta Hartsfield-Jackson Airport Power Outage December 2017</a:t>
            </a:r>
          </a:p>
          <a:p>
            <a:pPr marL="514350" indent="-228600" algn="ctr">
              <a:buFont typeface="Arial" panose="020B0604020202020204" pitchFamily="34" charset="0"/>
              <a:buChar char="•"/>
            </a:pPr>
            <a:r>
              <a:rPr lang="en-US" sz="2400" dirty="0"/>
              <a:t>Cost Delta Air Lines ~$25 million to $50 million </a:t>
            </a:r>
          </a:p>
          <a:p>
            <a:pPr marL="514350" indent="-228600" algn="ctr">
              <a:buFont typeface="Arial" panose="020B0604020202020204" pitchFamily="34" charset="0"/>
              <a:buChar char="•"/>
            </a:pPr>
            <a:r>
              <a:rPr lang="en-US" sz="2400" dirty="0"/>
              <a:t>Delta canceled about 1,400 flights</a:t>
            </a:r>
          </a:p>
          <a:p>
            <a:pPr marL="514350" indent="-228600" algn="ctr">
              <a:buFont typeface="Arial" panose="020B0604020202020204" pitchFamily="34" charset="0"/>
              <a:buChar char="•"/>
            </a:pPr>
            <a:r>
              <a:rPr lang="en-US" sz="2400" dirty="0"/>
              <a:t>The world’s largest airport, with 100 million passengers per year</a:t>
            </a:r>
          </a:p>
          <a:p>
            <a:pPr marL="514350" indent="-228600" algn="ctr">
              <a:buFont typeface="Arial" panose="020B0604020202020204" pitchFamily="34" charset="0"/>
              <a:buChar char="•"/>
            </a:pPr>
            <a:r>
              <a:rPr lang="en-US" sz="2400" dirty="0"/>
              <a:t>Took airlines several days to resume their normal schedules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F2440-DB24-4BDF-8E05-5767551CCD13}"/>
              </a:ext>
            </a:extLst>
          </p:cNvPr>
          <p:cNvSpPr txBox="1"/>
          <p:nvPr/>
        </p:nvSpPr>
        <p:spPr>
          <a:xfrm>
            <a:off x="11512684" y="6484539"/>
            <a:ext cx="45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fld id="{A1F64877-D8BC-483B-BD00-17A73234595B}" type="slidenum"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spcAft>
                  <a:spcPts val="600"/>
                </a:spcAft>
              </a:pPr>
              <a:t>6</a:t>
            </a:fld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158036C-2464-47A7-A723-261530745638}"/>
              </a:ext>
            </a:extLst>
          </p:cNvPr>
          <p:cNvSpPr txBox="1">
            <a:spLocks/>
          </p:cNvSpPr>
          <p:nvPr/>
        </p:nvSpPr>
        <p:spPr>
          <a:xfrm>
            <a:off x="838200" y="348357"/>
            <a:ext cx="10515600" cy="190716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650A1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i="1" dirty="0">
                <a:solidFill>
                  <a:schemeClr val="bg1">
                    <a:lumMod val="95000"/>
                  </a:schemeClr>
                </a:solidFill>
              </a:rPr>
              <a:t>Why Airports are Ideal Locations for Resilient Microgrids</a:t>
            </a: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Mike Walton, Burns Engineering, Director</a:t>
            </a:r>
          </a:p>
        </p:txBody>
      </p:sp>
    </p:spTree>
    <p:extLst>
      <p:ext uri="{BB962C8B-B14F-4D97-AF65-F5344CB8AC3E}">
        <p14:creationId xmlns:p14="http://schemas.microsoft.com/office/powerpoint/2010/main" val="3679225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4FCE9FE3-6A11-4EFA-9463-4374FC71B0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D3C88-C948-4691-BCEF-FB84469DD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316" y="3995738"/>
            <a:ext cx="5411893" cy="2452687"/>
          </a:xfrm>
        </p:spPr>
        <p:txBody>
          <a:bodyPr anchor="t">
            <a:noAutofit/>
          </a:bodyPr>
          <a:lstStyle/>
          <a:p>
            <a:r>
              <a:rPr lang="en-US" sz="2400" dirty="0"/>
              <a:t>Large 24/7/365 energy users</a:t>
            </a:r>
          </a:p>
          <a:p>
            <a:r>
              <a:rPr lang="en-US" sz="2400" dirty="0"/>
              <a:t>Critical transportation infrastructure</a:t>
            </a:r>
          </a:p>
          <a:p>
            <a:r>
              <a:rPr lang="en-US" sz="2400" dirty="0"/>
              <a:t>Growing energy requirements    (before COVID)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EB100-F693-4CA2-8F89-49FF043511DC}"/>
              </a:ext>
            </a:extLst>
          </p:cNvPr>
          <p:cNvSpPr txBox="1"/>
          <p:nvPr/>
        </p:nvSpPr>
        <p:spPr>
          <a:xfrm>
            <a:off x="7353300" y="6448425"/>
            <a:ext cx="4159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/>
              <a:t>Speaker: Mike Walton, Burns Engineering</a:t>
            </a:r>
            <a:endParaRPr lang="en-US" sz="120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1FA9906-3727-4643-B250-6DDC68D69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i="1" dirty="0">
                <a:solidFill>
                  <a:schemeClr val="bg1">
                    <a:lumMod val="95000"/>
                  </a:schemeClr>
                </a:solidFill>
              </a:rPr>
              <a:t>Why Airports are Ideal Locations for Resilient Microgrids</a:t>
            </a:r>
            <a:br>
              <a:rPr lang="en-US" sz="4800" b="1" dirty="0">
                <a:solidFill>
                  <a:schemeClr val="bg1">
                    <a:lumMod val="95000"/>
                  </a:schemeClr>
                </a:solidFill>
              </a:rPr>
            </a:b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FE71DF-D7CF-4114-9F60-796CB28190E7}"/>
              </a:ext>
            </a:extLst>
          </p:cNvPr>
          <p:cNvSpPr txBox="1">
            <a:spLocks/>
          </p:cNvSpPr>
          <p:nvPr/>
        </p:nvSpPr>
        <p:spPr>
          <a:xfrm>
            <a:off x="6485187" y="3995738"/>
            <a:ext cx="5411893" cy="2452687"/>
          </a:xfrm>
          <a:prstGeom prst="rect">
            <a:avLst/>
          </a:prstGeom>
        </p:spPr>
        <p:txBody>
          <a:bodyPr anchor="t">
            <a:noAutofit/>
          </a:bodyPr>
          <a:lstStyle>
            <a:lvl1pPr marL="280988" indent="-2809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Looking for Cost reductions</a:t>
            </a:r>
          </a:p>
          <a:p>
            <a:r>
              <a:rPr lang="en-US" sz="2400" dirty="0"/>
              <a:t>Carbon reduction goals</a:t>
            </a:r>
          </a:p>
          <a:p>
            <a:r>
              <a:rPr lang="en-US" sz="2400" dirty="0"/>
              <a:t>Need for Resiliency</a:t>
            </a:r>
          </a:p>
        </p:txBody>
      </p:sp>
    </p:spTree>
    <p:extLst>
      <p:ext uri="{BB962C8B-B14F-4D97-AF65-F5344CB8AC3E}">
        <p14:creationId xmlns:p14="http://schemas.microsoft.com/office/powerpoint/2010/main" val="3379852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056CE-C02A-47A7-8A99-32980EE7F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26" y="2901102"/>
            <a:ext cx="3582175" cy="24526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Innovative Airport Microgrid Project at Pittsburgh International Airport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45588-3A1E-4CFD-BB8F-4F58EFB9C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b="1"/>
          </a:p>
          <a:p>
            <a:pPr marL="514350" indent="-228600">
              <a:buFont typeface="Arial" panose="020B0604020202020204" pitchFamily="34" charset="0"/>
              <a:buChar char="•"/>
            </a:pPr>
            <a:r>
              <a:rPr lang="en-US" sz="1800"/>
              <a:t>Results #1</a:t>
            </a:r>
          </a:p>
          <a:p>
            <a:pPr marL="514350" indent="-228600">
              <a:buFont typeface="Arial" panose="020B0604020202020204" pitchFamily="34" charset="0"/>
              <a:buChar char="•"/>
            </a:pPr>
            <a:r>
              <a:rPr lang="en-US" sz="1800"/>
              <a:t>Results #2</a:t>
            </a:r>
          </a:p>
          <a:p>
            <a:pPr marL="514350" indent="-228600">
              <a:buFont typeface="Arial" panose="020B0604020202020204" pitchFamily="34" charset="0"/>
              <a:buChar char="•"/>
            </a:pPr>
            <a:r>
              <a:rPr lang="en-US" sz="1800"/>
              <a:t>Results #3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6793A-E796-4F12-B9E1-A19BF1E30424}"/>
              </a:ext>
            </a:extLst>
          </p:cNvPr>
          <p:cNvSpPr txBox="1"/>
          <p:nvPr/>
        </p:nvSpPr>
        <p:spPr>
          <a:xfrm>
            <a:off x="11512684" y="6484539"/>
            <a:ext cx="45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fld id="{A1F64877-D8BC-483B-BD00-17A73234595B}" type="slidenum"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spcAft>
                  <a:spcPts val="600"/>
                </a:spcAft>
              </a:pPr>
              <a:t>8</a:t>
            </a:fld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BCE1A-BC41-4995-B5CC-DAC24FD49647}"/>
              </a:ext>
            </a:extLst>
          </p:cNvPr>
          <p:cNvSpPr txBox="1"/>
          <p:nvPr/>
        </p:nvSpPr>
        <p:spPr>
          <a:xfrm>
            <a:off x="7353300" y="6448425"/>
            <a:ext cx="4159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/>
              <a:t>Speaker: Mike Walton, Burns Engineering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1C3D039-B61E-4CFB-BF60-B79BDAC73FD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541D8D-3EC0-4720-80A0-AC60B5938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133" y="0"/>
            <a:ext cx="8161867" cy="63020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8FF28E-A80C-4EEB-A672-406A025CC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26" y="345440"/>
            <a:ext cx="3582175" cy="255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64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056CE-C02A-47A7-8A99-32980EE7F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727"/>
            <a:ext cx="10515600" cy="1378961"/>
          </a:xfrm>
        </p:spPr>
        <p:txBody>
          <a:bodyPr/>
          <a:lstStyle/>
          <a:p>
            <a:r>
              <a:rPr lang="en-US" sz="3600" b="1" i="1" dirty="0"/>
              <a:t>3) Where and How Electrification will Drive Microgrid Development</a:t>
            </a:r>
            <a:br>
              <a:rPr lang="en-US" sz="3600" i="1" dirty="0"/>
            </a:br>
            <a:r>
              <a:rPr lang="en-US" sz="2000" i="1" dirty="0">
                <a:solidFill>
                  <a:schemeClr val="tx1"/>
                </a:solidFill>
              </a:rPr>
              <a:t>Kevin Self, Schneider Electric, SVP Strategy</a:t>
            </a:r>
            <a:br>
              <a:rPr lang="en-US" sz="2000" i="1" dirty="0">
                <a:solidFill>
                  <a:schemeClr val="tx1"/>
                </a:solidFill>
              </a:rPr>
            </a:br>
            <a:br>
              <a:rPr lang="en-US" sz="3600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45588-3A1E-4CFD-BB8F-4F58EFB9C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Challenges: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Automobiles, trucks, buses, incl. fleets are becoming electric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EV infrastructure is a missing link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Efficient, clean, and local power is needed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267977-ADDF-4CF2-9E23-0BF1DBC6E3FB}"/>
              </a:ext>
            </a:extLst>
          </p:cNvPr>
          <p:cNvSpPr txBox="1"/>
          <p:nvPr/>
        </p:nvSpPr>
        <p:spPr>
          <a:xfrm>
            <a:off x="11512684" y="6484539"/>
            <a:ext cx="45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1F64877-D8BC-483B-BD00-17A73234595B}" type="slidenum"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/>
              <a:t>9</a:t>
            </a:fld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1417BBC-1411-4F1D-AB9E-45910B7230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r="8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295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2512</TotalTime>
  <Words>586</Words>
  <Application>Microsoft Office PowerPoint</Application>
  <PresentationFormat>Widescreen</PresentationFormat>
  <Paragraphs>105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Myriad Pro</vt:lpstr>
      <vt:lpstr>Office Theme</vt:lpstr>
      <vt:lpstr>PowerPoint Presentation</vt:lpstr>
      <vt:lpstr>Agenda</vt:lpstr>
      <vt:lpstr>1) Transformational Microgrids at Major US Transit Hubs Steve Pullins, AlphaStruxure – a Carlyle Group and Schneider Electric Company, Chief Technology Officer</vt:lpstr>
      <vt:lpstr>Solutions</vt:lpstr>
      <vt:lpstr>Results</vt:lpstr>
      <vt:lpstr>PowerPoint Presentation</vt:lpstr>
      <vt:lpstr>Why Airports are Ideal Locations for Resilient Microgrids </vt:lpstr>
      <vt:lpstr>Innovative Airport Microgrid Project at Pittsburgh International Airport</vt:lpstr>
      <vt:lpstr>3) Where and How Electrification will Drive Microgrid Development Kevin Self, Schneider Electric, SVP Strategy   </vt:lpstr>
      <vt:lpstr>Solutions</vt:lpstr>
      <vt:lpstr>Results / Recommendations </vt:lpstr>
      <vt:lpstr>PowerPoint Presentation</vt:lpstr>
      <vt:lpstr>Microgrid Knowledge Virtual Conference Resource Library</vt:lpstr>
      <vt:lpstr>Save the Date: Microgrid 2020 Conference  Nov. 18-20 – Philadelphia, PA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Schultz</dc:creator>
  <cp:lastModifiedBy>Veronica Trotto</cp:lastModifiedBy>
  <cp:revision>102</cp:revision>
  <dcterms:created xsi:type="dcterms:W3CDTF">2018-04-09T15:36:03Z</dcterms:created>
  <dcterms:modified xsi:type="dcterms:W3CDTF">2020-06-04T19:47:22Z</dcterms:modified>
</cp:coreProperties>
</file>